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39"/>
  </p:notesMasterIdLst>
  <p:handoutMasterIdLst>
    <p:handoutMasterId r:id="rId40"/>
  </p:handoutMasterIdLst>
  <p:sldIdLst>
    <p:sldId id="257" r:id="rId3"/>
    <p:sldId id="272" r:id="rId4"/>
    <p:sldId id="273" r:id="rId5"/>
    <p:sldId id="274" r:id="rId6"/>
    <p:sldId id="284" r:id="rId7"/>
    <p:sldId id="275" r:id="rId8"/>
    <p:sldId id="276" r:id="rId9"/>
    <p:sldId id="277" r:id="rId10"/>
    <p:sldId id="279" r:id="rId13"/>
    <p:sldId id="282" r:id="rId14"/>
    <p:sldId id="286" r:id="rId15"/>
    <p:sldId id="281" r:id="rId16"/>
    <p:sldId id="283" r:id="rId17"/>
    <p:sldId id="285" r:id="rId18"/>
    <p:sldId id="287" r:id="rId22"/>
    <p:sldId id="291" r:id="rId24"/>
    <p:sldId id="290" r:id="rId25"/>
    <p:sldId id="294" r:id="rId28"/>
    <p:sldId id="295" r:id="rId29"/>
    <p:sldId id="297" r:id="rId31"/>
    <p:sldId id="293" r:id="rId27"/>
    <p:sldId id="307" r:id="rId45"/>
    <p:sldId id="300" r:id="rId34"/>
    <p:sldId id="301" r:id="rId35"/>
    <p:sldId id="308" r:id="rId46"/>
    <p:sldId id="304" r:id="rId36"/>
    <p:sldId id="309" r:id="rId47"/>
    <p:sldId id="310" r:id="rId48"/>
    <p:sldId id="311" r:id="rId49"/>
    <p:sldId id="302" r:id="rId37"/>
    <p:sldId id="303" r:id="rId38"/>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64" d="100"/>
          <a:sy n="64" d="100"/>
        </p:scale>
        <p:origin x="-108" y="-798"/>
      </p:cViewPr>
      <p:guideLst>
        <p:guide orient="horz" pos="2160"/>
        <p:guide pos="3839"/>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22" Type="http://schemas.openxmlformats.org/officeDocument/2006/relationships/slide" Target="slides/slide15.xml"/><Relationship Id="rId24" Type="http://schemas.openxmlformats.org/officeDocument/2006/relationships/slide" Target="slides/slide16.xml"/><Relationship Id="rId25" Type="http://schemas.openxmlformats.org/officeDocument/2006/relationships/slide" Target="slides/slide17.xml"/><Relationship Id="rId27" Type="http://schemas.openxmlformats.org/officeDocument/2006/relationships/slide" Target="slides/slide21.xml"/><Relationship Id="rId28" Type="http://schemas.openxmlformats.org/officeDocument/2006/relationships/slide" Target="slides/slide18.xml"/><Relationship Id="rId29" Type="http://schemas.openxmlformats.org/officeDocument/2006/relationships/slide" Target="slides/slide19.xml"/><Relationship Id="rId31" Type="http://schemas.openxmlformats.org/officeDocument/2006/relationships/slide" Target="slides/slide20.xml"/><Relationship Id="rId34" Type="http://schemas.openxmlformats.org/officeDocument/2006/relationships/slide" Target="slides/slide23.xml"/><Relationship Id="rId35" Type="http://schemas.openxmlformats.org/officeDocument/2006/relationships/slide" Target="slides/slide24.xml"/><Relationship Id="rId36" Type="http://schemas.openxmlformats.org/officeDocument/2006/relationships/slide" Target="slides/slide26.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notesMaster" Target="notesMasters/notesMaster1.xml"/><Relationship Id="rId40" Type="http://schemas.openxmlformats.org/officeDocument/2006/relationships/handoutMaster" Target="handoutMasters/handoutMaster1.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 Id="rId45" Type="http://schemas.openxmlformats.org/officeDocument/2006/relationships/slide" Target="slides/slide22.xml"/><Relationship Id="rId46" Type="http://schemas.openxmlformats.org/officeDocument/2006/relationships/slide" Target="slides/slide25.xml"/><Relationship Id="rId47" Type="http://schemas.openxmlformats.org/officeDocument/2006/relationships/slide" Target="slides/slide27.xml"/><Relationship Id="rId48" Type="http://schemas.openxmlformats.org/officeDocument/2006/relationships/slide" Target="slides/slide28.xml"/><Relationship Id="rId49" Type="http://schemas.openxmlformats.org/officeDocument/2006/relationships/slide" Target="slides/slide2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en-US"/>
              <a:t>4/1/2013</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en-US"/>
              <a:t>4/1/2013</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Linux kernel documentation: Memory management concepts: https://docs.kernel.org/admin-guide/mm/concepts.html</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Linux kernel documentation: Page tables: https://docs.kernel.org/mm/page_tables.html</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Linux kernel documentation: Transparent Hugepage Support: https://docs.kernel.org/admin-guide/mm/transhuge.html</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Microsoft: Introduction to the page file: https://learn.microsoft.com/en-us/troubleshoot/windows-client/performance/introduction-to-the-page-file</a:t>
            </a:r>
          </a:p>
          <a:p>
            <a:r>
              <a:t>Apple: View memory usage in Activity Monitor: https://support.apple.com/guide/activity-monitor/view-memory-usage-actmntr1004/mac</a:t>
            </a:r>
          </a:p>
          <a:p>
            <a:r>
              <a:t>Linux kernel documentation: zram: https://docs.kernel.org/admin-guide/blockdev/zram.html</a:t>
            </a:r>
          </a:p>
          <a:p>
            <a:r>
              <a:t>Linux manual page: proc_pid_oom_score: https://man7.org/linux/man-pages/man5/proc_pid_oom_score.5.html</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Linux manual page: vmstat: https://man7.org/linux/man-pages/man8/vmstat.8.html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Microsoft: Threat mitigations in Windows (ASLR and DEP): https://learn.microsoft.com/en-us/previous-versions/windows/it-pro/windows-10/security/threat-protection/overview-of-threat-mitigations-in-windows-10</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Linux kernel documentation: Multi-Gen LRU: https://docs.kernel.org/admin-guide/mm/multigen_lru.html</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Page reference string 7,0,1,2,0,3,0,4,2,3,0,3,2 with 3 frames. FIFO: 10 page faults. LRU: 9 page faults. Optimal: 7 page faults.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a:normAutofit/>
          </a:bodyPr>
          <a:lstStyle>
            <a:lvl1pPr>
              <a:defRPr sz="6000"/>
            </a:lvl1pPr>
          </a:lstStyle>
          <a:p>
            <a:r>
              <a:rPr lang="en-US" smtClean="0"/>
              <a:t>Click to edit Master title style</a:t>
            </a:r>
            <a:endParaRPr/>
          </a:p>
        </p:txBody>
      </p:sp>
      <p:sp>
        <p:nvSpPr>
          <p:cNvPr id="3" name="Subtitle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3CD9712D-992A-4AB1-A5C2-575F75921AA2}" type="datetimeFigureOut">
              <a:rPr lang="en-US"/>
              <a:t>4/1/2013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p:ext uri="{DCECCB84-F9BA-43D5-87BE-67443E8EF086}">
      <p15:sldGuideLst xmlns:p15="http://schemas.microsoft.com/office/powerpoint/2012/main" xmlns="">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CD9712D-992A-4AB1-A5C2-575F75921AA2}" type="datetimeFigureOut">
              <a:rPr lang="en-US"/>
              <a:t>4/1/2013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en-US" smtClean="0"/>
              <a:t>Click to edit Master title style</a:t>
            </a:r>
            <a:endParaRPr/>
          </a:p>
        </p:txBody>
      </p:sp>
      <p:sp>
        <p:nvSpPr>
          <p:cNvPr id="3" name="Text Placeholder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D9712D-992A-4AB1-A5C2-575F75921AA2}" type="datetimeFigureOut">
              <a:rPr lang="en-US"/>
              <a:t>4/1/2013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3CD9712D-992A-4AB1-A5C2-575F75921AA2}" type="datetimeFigureOut">
              <a:rPr lang="en-US"/>
              <a:t>4/1/2013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3CD9712D-992A-4AB1-A5C2-575F75921AA2}" type="datetimeFigureOut">
              <a:rPr lang="en-US"/>
              <a:t>4/1/2013</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3CD9712D-992A-4AB1-A5C2-575F75921AA2}" type="datetimeFigureOut">
              <a:rPr lang="en-US"/>
              <a:t>4/1/2013</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D9712D-992A-4AB1-A5C2-575F75921AA2}" type="datetimeFigureOut">
              <a:rPr lang="en-US"/>
              <a:t>4/1/2013</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anchor="b">
            <a:normAutofit/>
          </a:bodyPr>
          <a:lstStyle>
            <a:lvl1pPr algn="l">
              <a:defRPr sz="3200" b="0"/>
            </a:lvl1pPr>
          </a:lstStyle>
          <a:p>
            <a:r>
              <a:rPr lang="en-US" smtClean="0"/>
              <a:t>Click to edit Master title style</a:t>
            </a:r>
            <a:endParaRPr/>
          </a:p>
        </p:txBody>
      </p:sp>
      <p:sp>
        <p:nvSpPr>
          <p:cNvPr id="3" name="Content Placeholder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D9712D-992A-4AB1-A5C2-575F75921AA2}" type="datetimeFigureOut">
              <a:rPr lang="en-US"/>
              <a:t>4/1/2013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anchor="b">
            <a:noAutofit/>
          </a:bodyPr>
          <a:lstStyle>
            <a:lvl1pPr algn="l">
              <a:defRPr sz="3200" b="0"/>
            </a:lvl1pPr>
          </a:lstStyle>
          <a:p>
            <a:r>
              <a:rPr lang="en-US" smtClean="0"/>
              <a:t>Click to edit Master title style</a:t>
            </a:r>
            <a:endParaRPr/>
          </a:p>
        </p:txBody>
      </p:sp>
      <p:sp>
        <p:nvSpPr>
          <p:cNvPr id="3" name="Picture Placeholder 2"/>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CD9712D-992A-4AB1-A5C2-575F75921AA2}" type="datetimeFigureOut">
              <a:rPr lang="en-US"/>
              <a:t>4/1/2013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CD9712D-992A-4AB1-A5C2-575F75921AA2}" type="datetimeFigureOut">
              <a:rPr lang="en-US"/>
              <a:t>4/1/2013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en-US" smtClean="0"/>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900">
                <a:solidFill>
                  <a:schemeClr val="tx1">
                    <a:lumMod val="90000"/>
                    <a:lumOff val="10000"/>
                  </a:schemeClr>
                </a:solidFill>
              </a:defRPr>
            </a:lvl1pPr>
          </a:lstStyle>
          <a:p>
            <a:fld id="{3CD9712D-992A-4AB1-A5C2-575F75921AA2}" type="datetimeFigureOut">
              <a:rPr lang="en-US"/>
              <a:pPr/>
              <a:t>4/1/2013</a:t>
            </a:fld>
            <a:endParaRPr/>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900">
                <a:solidFill>
                  <a:schemeClr val="tx1">
                    <a:lumMod val="90000"/>
                    <a:lumOff val="10000"/>
                  </a:schemeClr>
                </a:solidFill>
              </a:defRPr>
            </a:lvl1pPr>
          </a:lstStyle>
          <a:p>
            <a:endParaRPr/>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900">
                <a:solidFill>
                  <a:schemeClr val="tx1">
                    <a:lumMod val="90000"/>
                    <a:lumOff val="10000"/>
                  </a:schemeClr>
                </a:solidFill>
              </a:defRPr>
            </a:lvl1pPr>
          </a:lstStyle>
          <a:p>
            <a:fld id="{81FEFA0A-2F20-4B60-98C6-5FFDA469AA1C}" type="slidenum">
              <a:rPr/>
              <a:pPr/>
              <a:t>‹#›</a:t>
            </a:fld>
            <a:endParaRPr/>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Memory Management</a:t>
            </a:r>
          </a:p>
        </p:txBody>
      </p:sp>
      <p:sp>
        <p:nvSpPr>
          <p:cNvPr id="3" name="Subtitle 2"/>
          <p:cNvSpPr>
            <a:spLocks noGrp="1"/>
          </p:cNvSpPr>
          <p:nvPr>
            <p:ph type="subTitle" idx="1"/>
          </p:nvPr>
        </p:nvSpPr>
        <p:spPr/>
        <p:txBody>
          <a:bodyPr/>
          <a:lstStyle/>
          <a:p>
            <a:r>
              <a:rPr lang="en-US" dirty="0" smtClean="0"/>
              <a:t>Week 11</a:t>
            </a:r>
            <a:endParaRPr lang="en-US" dirty="0"/>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smtClean="0"/>
              <a:t>Memory</a:t>
            </a:r>
            <a:endParaRPr lang="en-US" dirty="0"/>
          </a:p>
        </p:txBody>
      </p:sp>
      <p:sp>
        <p:nvSpPr>
          <p:cNvPr id="14" name="Content Placeholder 13"/>
          <p:cNvSpPr>
            <a:spLocks noGrp="1"/>
          </p:cNvSpPr>
          <p:nvPr>
            <p:ph idx="1"/>
          </p:nvPr>
        </p:nvSpPr>
        <p:spPr/>
        <p:txBody>
          <a:bodyPr>
            <a:normAutofit/>
          </a:bodyPr>
          <a:lstStyle/>
          <a:p>
            <a:pPr/>
            <a:r>
              <a:rPr sz="2200"/>
              <a:t>Memory comes in tiers</a:t>
            </a:r>
          </a:p>
          <a:p>
            <a:pPr lvl="1"/>
            <a:r>
              <a:rPr sz="2000"/>
              <a:t>Main memory (RAM): fast, but expensive and smaller</a:t>
            </a:r>
          </a:p>
          <a:p>
            <a:pPr lvl="1"/>
            <a:r>
              <a:rPr sz="2000"/>
              <a:t>Secondary storage (SSDs and hard drives): cheap and large, but much slower</a:t>
            </a:r>
          </a:p>
          <a:p>
            <a:pPr/>
            <a:r>
              <a:rPr sz="2200"/>
              <a:t>The OS has to manage RAM carefully, because there's never quite enough</a:t>
            </a:r>
          </a:p>
          <a:p>
            <a:pPr/>
            <a:r>
              <a:rPr sz="2200"/>
              <a:t>RAM is volatile: it is cleared when the power goes off</a:t>
            </a:r>
          </a:p>
        </p:txBody>
      </p:sp>
    </p:spTree>
    <p:extLst>
      <p:ext uri="{BB962C8B-B14F-4D97-AF65-F5344CB8AC3E}">
        <p14:creationId xmlns:p14="http://schemas.microsoft.com/office/powerpoint/2010/main" val="1270821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Hierarchy</a:t>
            </a:r>
          </a:p>
        </p:txBody>
      </p:sp>
      <p:sp>
        <p:nvSpPr>
          <p:cNvPr id="3" name="Content Placeholder 2"/>
          <p:cNvSpPr>
            <a:spLocks noGrp="1"/>
          </p:cNvSpPr>
          <p:nvPr>
            <p:ph idx="1"/>
          </p:nvPr>
        </p:nvSpPr>
        <p:spPr/>
        <p:txBody>
          <a:bodyPr>
            <a:normAutofit/>
          </a:bodyPr>
          <a:lstStyle/>
          <a:p>
            <a:pPr/>
            <a:r>
              <a:rPr sz="1800"/>
              <a:t>From fastest and smallest to slowest and largest:</a:t>
            </a:r>
          </a:p>
          <a:p>
            <a:pPr lvl="1"/>
            <a:r>
              <a:rPr u="sng" sz="1600"/>
              <a:t>Registers</a:t>
            </a:r>
            <a:r>
              <a:rPr sz="1600"/>
              <a:t>: inside the processor. What's in your hands</a:t>
            </a:r>
          </a:p>
          <a:p>
            <a:pPr lvl="1"/>
            <a:r>
              <a:rPr u="sng" sz="1600"/>
              <a:t>Cache</a:t>
            </a:r>
            <a:r>
              <a:rPr sz="1600"/>
              <a:t> (L1, L2, L3): on the processor chip. Your desk</a:t>
            </a:r>
          </a:p>
          <a:p>
            <a:pPr lvl="1"/>
            <a:r>
              <a:rPr u="sng" sz="1600"/>
              <a:t>RAM</a:t>
            </a:r>
            <a:r>
              <a:rPr sz="1600"/>
              <a:t>: the bookshelf in your room</a:t>
            </a:r>
          </a:p>
          <a:p>
            <a:pPr lvl="1"/>
            <a:r>
              <a:rPr u="sng" sz="1600"/>
              <a:t>SSD or hard drive</a:t>
            </a:r>
            <a:r>
              <a:rPr sz="1600"/>
              <a:t>: the library across campus (Storage, I/O, and Backups week)</a:t>
            </a:r>
          </a:p>
          <a:p>
            <a:pPr/>
            <a:r>
              <a:rPr sz="1800"/>
              <a:t>Keep what you use most close at hand. Recently used data is likely to be used again soon (temporal locality)</a:t>
            </a:r>
          </a:p>
          <a:p>
            <a:pPr/>
            <a:r>
              <a:rPr sz="1800"/>
              <a:t>Apple silicon and many phones use unified memory: the processor and graphics share the same RAM</a:t>
            </a:r>
          </a:p>
        </p:txBody>
      </p:sp>
    </p:spTree>
    <p:extLst>
      <p:ext uri="{BB962C8B-B14F-4D97-AF65-F5344CB8AC3E}">
        <p14:creationId xmlns:p14="http://schemas.microsoft.com/office/powerpoint/2010/main" val="1293912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Management Strategies</a:t>
            </a:r>
          </a:p>
        </p:txBody>
      </p:sp>
      <p:sp>
        <p:nvSpPr>
          <p:cNvPr id="3" name="Content Placeholder 2"/>
          <p:cNvSpPr>
            <a:spLocks noGrp="1"/>
          </p:cNvSpPr>
          <p:nvPr>
            <p:ph idx="1"/>
          </p:nvPr>
        </p:nvSpPr>
        <p:spPr/>
        <p:txBody>
          <a:bodyPr>
            <a:normAutofit/>
          </a:bodyPr>
          <a:lstStyle/>
          <a:p>
            <a:pPr/>
            <a:r>
              <a:rPr u="sng" sz="2000"/>
              <a:t>Fetch</a:t>
            </a:r>
            <a:r>
              <a:rPr sz="2000"/>
              <a:t>: when to bring data into RAM, only when asked for (demand) or ahead of time (anticipatory)</a:t>
            </a:r>
          </a:p>
          <a:p>
            <a:pPr/>
            <a:r>
              <a:rPr u="sng" sz="2000"/>
              <a:t>Placement</a:t>
            </a:r>
            <a:r>
              <a:rPr sz="2000"/>
              <a:t>: where in RAM to put it</a:t>
            </a:r>
          </a:p>
          <a:p>
            <a:pPr/>
            <a:r>
              <a:rPr u="sng" sz="2000"/>
              <a:t>Replacement</a:t>
            </a:r>
            <a:r>
              <a:rPr sz="2000"/>
              <a:t>: what to remove from RAM to make room</a:t>
            </a:r>
          </a:p>
          <a:p>
            <a:pPr/>
            <a:r>
              <a:rPr sz="2000"/>
              <a:t>The same three questions come back for pages, later this week</a:t>
            </a:r>
          </a:p>
        </p:txBody>
      </p:sp>
    </p:spTree>
    <p:extLst>
      <p:ext uri="{BB962C8B-B14F-4D97-AF65-F5344CB8AC3E}">
        <p14:creationId xmlns:p14="http://schemas.microsoft.com/office/powerpoint/2010/main" val="154374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Logical </a:t>
            </a:r>
            <a:r>
              <a:rPr lang="en-US" dirty="0" err="1"/>
              <a:t>vs</a:t>
            </a:r>
            <a:r>
              <a:rPr lang="en-US" dirty="0"/>
              <a:t> Physical Memory</a:t>
            </a:r>
          </a:p>
        </p:txBody>
      </p:sp>
      <p:sp>
        <p:nvSpPr>
          <p:cNvPr id="3" name="Content Placeholder 2"/>
          <p:cNvSpPr>
            <a:spLocks noGrp="1"/>
          </p:cNvSpPr>
          <p:nvPr>
            <p:ph idx="1"/>
          </p:nvPr>
        </p:nvSpPr>
        <p:spPr/>
        <p:txBody>
          <a:bodyPr>
            <a:normAutofit/>
          </a:bodyPr>
          <a:lstStyle/>
          <a:p>
            <a:pPr/>
            <a:r>
              <a:rPr u="sng" sz="2000"/>
              <a:t>Logical</a:t>
            </a:r>
            <a:r>
              <a:rPr sz="2000"/>
              <a:t> (virtual) memory: how a program sees memory, as one neat, continuous space</a:t>
            </a:r>
          </a:p>
          <a:p>
            <a:pPr/>
            <a:r>
              <a:rPr u="sng" sz="2000"/>
              <a:t>Physical</a:t>
            </a:r>
            <a:r>
              <a:rPr sz="2000"/>
              <a:t> memory: where the data really is in the RAM chips</a:t>
            </a:r>
          </a:p>
          <a:p>
            <a:pPr/>
            <a:r>
              <a:rPr sz="2000"/>
              <a:t>The OS and hardware translate one into the other on every memory access</a:t>
            </a:r>
          </a:p>
          <a:p>
            <a:pPr/>
            <a:r>
              <a:rPr sz="2000"/>
              <a:t>Like a building directory: you look up "Room 5", and it tells you which floor and door that really is</a:t>
            </a:r>
          </a:p>
        </p:txBody>
      </p:sp>
    </p:spTree>
    <p:extLst>
      <p:ext uri="{BB962C8B-B14F-4D97-AF65-F5344CB8AC3E}">
        <p14:creationId xmlns:p14="http://schemas.microsoft.com/office/powerpoint/2010/main" val="2005803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Contiguous vs. Noncontiguous Allocation</a:t>
            </a:r>
          </a:p>
        </p:txBody>
      </p:sp>
      <p:sp>
        <p:nvSpPr>
          <p:cNvPr id="3" name="Content Placeholder 2"/>
          <p:cNvSpPr>
            <a:spLocks noGrp="1"/>
          </p:cNvSpPr>
          <p:nvPr>
            <p:ph idx="1"/>
          </p:nvPr>
        </p:nvSpPr>
        <p:spPr/>
        <p:txBody>
          <a:bodyPr>
            <a:normAutofit/>
          </a:bodyPr>
          <a:lstStyle/>
          <a:p>
            <a:pPr/>
            <a:r>
              <a:rPr u="sng" sz="2000"/>
              <a:t>Contiguous</a:t>
            </a:r>
            <a:r>
              <a:rPr sz="2000"/>
              <a:t>: the whole program sits in one unbroken block</a:t>
            </a:r>
          </a:p>
          <a:p>
            <a:pPr lvl="1"/>
            <a:r>
              <a:rPr sz="1800"/>
              <a:t>Simple, but a big enough block may not exist</a:t>
            </a:r>
          </a:p>
          <a:p>
            <a:pPr/>
            <a:r>
              <a:rPr u="sng" sz="2000"/>
              <a:t>Noncontiguous</a:t>
            </a:r>
            <a:r>
              <a:rPr sz="2000"/>
              <a:t>: the program is split into pieces placed wherever they fit</a:t>
            </a:r>
          </a:p>
          <a:p>
            <a:pPr lvl="1"/>
            <a:r>
              <a:rPr sz="1800"/>
              <a:t>More overhead, but many more programs fit in memory at once</a:t>
            </a:r>
          </a:p>
          <a:p>
            <a:pPr/>
            <a:r>
              <a:rPr sz="2000"/>
              <a:t>The same trade-off as file allocation in the File Systems week</a:t>
            </a:r>
          </a:p>
        </p:txBody>
      </p:sp>
    </p:spTree>
    <p:extLst>
      <p:ext uri="{BB962C8B-B14F-4D97-AF65-F5344CB8AC3E}">
        <p14:creationId xmlns:p14="http://schemas.microsoft.com/office/powerpoint/2010/main" val="1791757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Fixed Partitions</a:t>
            </a:r>
          </a:p>
        </p:txBody>
      </p:sp>
      <p:sp>
        <p:nvSpPr>
          <p:cNvPr id="3" name="Content Placeholder 2"/>
          <p:cNvSpPr>
            <a:spLocks noGrp="1"/>
          </p:cNvSpPr>
          <p:nvPr>
            <p:ph idx="1"/>
          </p:nvPr>
        </p:nvSpPr>
        <p:spPr/>
        <p:txBody>
          <a:bodyPr>
            <a:normAutofit/>
          </a:bodyPr>
          <a:lstStyle/>
          <a:p>
            <a:pPr/>
            <a:r>
              <a:rPr sz="2000"/>
              <a:t>Memory is split into fixed-size blocks, and each process gets one</a:t>
            </a:r>
          </a:p>
          <a:p>
            <a:pPr/>
            <a:r>
              <a:rPr u="sng" sz="2000"/>
              <a:t>Internal fragmentation</a:t>
            </a:r>
            <a:r>
              <a:rPr sz="2000"/>
              <a:t>: a small process doesn't fill its block, so the rest is wasted</a:t>
            </a:r>
          </a:p>
          <a:p>
            <a:pPr/>
            <a:r>
              <a:rPr sz="2000"/>
              <a:t>Base and limit registers stop a process from touching memory outside its block</a:t>
            </a:r>
          </a:p>
          <a:p>
            <a:pPr/>
            <a:r>
              <a:rPr b="1" sz="2000"/>
              <a:t>Historical note:</a:t>
            </a:r>
            <a:r>
              <a:rPr sz="2000"/>
              <a:t> early systems loaded each program at a fixed address, so it could only run in one partition. Still worth knowing because it shows the problem virtual memory was invented to solve</a:t>
            </a:r>
          </a:p>
        </p:txBody>
      </p:sp>
    </p:spTree>
    <p:extLst>
      <p:ext uri="{BB962C8B-B14F-4D97-AF65-F5344CB8AC3E}">
        <p14:creationId xmlns:p14="http://schemas.microsoft.com/office/powerpoint/2010/main" val="1290797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Variable Partitions</a:t>
            </a:r>
          </a:p>
        </p:txBody>
      </p:sp>
      <p:sp>
        <p:nvSpPr>
          <p:cNvPr id="3" name="Content Placeholder 2"/>
          <p:cNvSpPr>
            <a:spLocks noGrp="1"/>
          </p:cNvSpPr>
          <p:nvPr>
            <p:ph idx="1"/>
          </p:nvPr>
        </p:nvSpPr>
        <p:spPr/>
        <p:txBody>
          <a:bodyPr>
            <a:normAutofit/>
          </a:bodyPr>
          <a:lstStyle/>
          <a:p>
            <a:pPr/>
            <a:r>
              <a:rPr sz="2000"/>
              <a:t>Each process gets exactly as much memory as it needs, so no internal fragmentation</a:t>
            </a:r>
          </a:p>
          <a:p>
            <a:pPr/>
            <a:r>
              <a:rPr sz="2000"/>
              <a:t>But as processes come and go, they leave holes</a:t>
            </a:r>
          </a:p>
          <a:p>
            <a:pPr lvl="1"/>
            <a:r>
              <a:rPr u="sng" sz="1800"/>
              <a:t>External fragmentation</a:t>
            </a:r>
            <a:r>
              <a:rPr sz="1800"/>
              <a:t>: enough free memory in total, but split into holes too small to use</a:t>
            </a:r>
          </a:p>
          <a:p>
            <a:pPr/>
            <a:r>
              <a:rPr sz="2000"/>
              <a:t>Fixes:</a:t>
            </a:r>
          </a:p>
          <a:p>
            <a:pPr lvl="1"/>
            <a:r>
              <a:rPr u="sng" sz="1800"/>
              <a:t>Coalescing</a:t>
            </a:r>
            <a:r>
              <a:rPr sz="1800"/>
              <a:t>: join neighboring free holes into one</a:t>
            </a:r>
          </a:p>
          <a:p>
            <a:pPr lvl="1"/>
            <a:r>
              <a:rPr u="sng" sz="1800"/>
              <a:t>Compaction</a:t>
            </a:r>
            <a:r>
              <a:rPr sz="1800"/>
              <a:t>: move everything together to make one big free block. Works, but slow</a:t>
            </a:r>
          </a:p>
        </p:txBody>
      </p:sp>
    </p:spTree>
    <p:extLst>
      <p:ext uri="{BB962C8B-B14F-4D97-AF65-F5344CB8AC3E}">
        <p14:creationId xmlns:p14="http://schemas.microsoft.com/office/powerpoint/2010/main" val="778577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Placement Strategies</a:t>
            </a:r>
          </a:p>
        </p:txBody>
      </p:sp>
      <p:sp>
        <p:nvSpPr>
          <p:cNvPr id="3" name="Content Placeholder 2"/>
          <p:cNvSpPr>
            <a:spLocks noGrp="1"/>
          </p:cNvSpPr>
          <p:nvPr>
            <p:ph idx="1"/>
          </p:nvPr>
        </p:nvSpPr>
        <p:spPr/>
        <p:txBody>
          <a:bodyPr>
            <a:normAutofit/>
          </a:bodyPr>
          <a:lstStyle/>
          <a:p>
            <a:pPr/>
            <a:r>
              <a:rPr sz="2000"/>
              <a:t>Where should a new process go?</a:t>
            </a:r>
          </a:p>
          <a:p>
            <a:pPr lvl="1"/>
            <a:r>
              <a:rPr u="sng" sz="1800"/>
              <a:t>First fit</a:t>
            </a:r>
            <a:r>
              <a:rPr sz="1800"/>
              <a:t>: the first hole big enough. Fast and simple</a:t>
            </a:r>
          </a:p>
          <a:p>
            <a:pPr lvl="1"/>
            <a:r>
              <a:rPr u="sng" sz="1800"/>
              <a:t>Best fit</a:t>
            </a:r>
            <a:r>
              <a:rPr sz="1800"/>
              <a:t>: the hole that leaves the least space over. Slower</a:t>
            </a:r>
          </a:p>
          <a:p>
            <a:pPr lvl="1"/>
            <a:r>
              <a:rPr u="sng" sz="1800"/>
              <a:t>Worst fit</a:t>
            </a:r>
            <a:r>
              <a:rPr sz="1800"/>
              <a:t>: the biggest hole, so the leftover space is still useful</a:t>
            </a:r>
          </a:p>
          <a:p>
            <a:pPr/>
            <a:r>
              <a:rPr sz="2000"/>
              <a:t>Like parking: take the first open spot, the tightest spot, or the roomiest spot</a:t>
            </a:r>
          </a:p>
        </p:txBody>
      </p:sp>
    </p:spTree>
    <p:extLst>
      <p:ext uri="{BB962C8B-B14F-4D97-AF65-F5344CB8AC3E}">
        <p14:creationId xmlns:p14="http://schemas.microsoft.com/office/powerpoint/2010/main" val="3710807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Times New Roman" pitchFamily="18" charset="0"/>
              </a:rPr>
              <a:t>Evolution of Memory Organizations</a:t>
            </a:r>
          </a:p>
        </p:txBody>
      </p:sp>
      <p:pic>
        <p:nvPicPr>
          <p:cNvPr id="1026" name="Picture 2" descr="Evolution of memory organizations, from oldest on the left. Real memory: single-user dedicated systems, then real memory multiprogramming systems, split into fixed-partition multiprogramming (absolute or relocatable) and variable-partition multiprogramming. Virtual memory multiprogramming systems: pure paging, pure segmentation, and combined paging and segmentati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31669" y="2107534"/>
            <a:ext cx="7925487" cy="3633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7" name="Caption"/>
          <p:cNvSpPr txBox="1"/>
          <p:nvPr/>
        </p:nvSpPr>
        <p:spPr>
          <a:xfrm>
            <a:off x="1293813" y="1500000"/>
            <a:ext cx="9601200" cy="600000"/>
          </a:xfrm>
          <a:prstGeom prst="rect">
            <a:avLst/>
          </a:prstGeom>
          <a:noFill/>
        </p:spPr>
        <p:txBody>
          <a:bodyPr wrap="square">
            <a:noAutofit/>
          </a:bodyPr>
          <a:lstStyle/>
          <a:p>
            <a:pPr/>
            <a:r>
              <a:rPr sz="1800"/>
              <a:t>From single-user systems, to fixed and variable partitions, to virtual memory with paging and segmentation</a:t>
            </a:r>
          </a:p>
        </p:txBody>
      </p:sp>
    </p:spTree>
    <p:extLst>
      <p:ext uri="{BB962C8B-B14F-4D97-AF65-F5344CB8AC3E}">
        <p14:creationId xmlns:p14="http://schemas.microsoft.com/office/powerpoint/2010/main" val="447039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Virtual Memory</a:t>
            </a:r>
          </a:p>
        </p:txBody>
      </p:sp>
      <p:sp>
        <p:nvSpPr>
          <p:cNvPr id="3" name="Content Placeholder 2"/>
          <p:cNvSpPr>
            <a:spLocks noGrp="1"/>
          </p:cNvSpPr>
          <p:nvPr>
            <p:ph idx="1"/>
          </p:nvPr>
        </p:nvSpPr>
        <p:spPr/>
        <p:txBody>
          <a:bodyPr>
            <a:normAutofit/>
          </a:bodyPr>
          <a:lstStyle/>
          <a:p>
            <a:pPr/>
            <a:r>
              <a:rPr sz="2000"/>
              <a:t>A process can run without all of it being in RAM at once</a:t>
            </a:r>
          </a:p>
          <a:p>
            <a:pPr/>
            <a:r>
              <a:rPr sz="2000"/>
              <a:t>Each process gets its own private, continuous address space, and the OS decides where each piece really lives</a:t>
            </a:r>
          </a:p>
          <a:p>
            <a:pPr lvl="1"/>
            <a:r>
              <a:rPr sz="1800"/>
              <a:t>Like every tenant thinking they have the whole building, while the landlord assigns the real rooms</a:t>
            </a:r>
          </a:p>
          <a:p>
            <a:pPr/>
            <a:r>
              <a:rPr sz="2000"/>
              <a:t>Benefits:</a:t>
            </a:r>
          </a:p>
          <a:p>
            <a:pPr lvl="1"/>
            <a:r>
              <a:rPr sz="1800"/>
              <a:t>Programs can be bigger than RAM</a:t>
            </a:r>
          </a:p>
          <a:p>
            <a:pPr lvl="1"/>
            <a:r>
              <a:rPr sz="1800"/>
              <a:t>More programs can run at once</a:t>
            </a:r>
          </a:p>
          <a:p>
            <a:pPr lvl="1"/>
            <a:r>
              <a:rPr sz="1800"/>
              <a:t>Programs can't see or change each other's memory</a:t>
            </a:r>
          </a:p>
        </p:txBody>
      </p:sp>
    </p:spTree>
    <p:extLst>
      <p:ext uri="{BB962C8B-B14F-4D97-AF65-F5344CB8AC3E}">
        <p14:creationId xmlns:p14="http://schemas.microsoft.com/office/powerpoint/2010/main" val="3856002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Virtual Memory Works</a:t>
            </a:r>
          </a:p>
        </p:txBody>
      </p:sp>
      <p:sp>
        <p:nvSpPr>
          <p:cNvPr id="3" name="Content Placeholder 2"/>
          <p:cNvSpPr>
            <a:spLocks noGrp="1"/>
          </p:cNvSpPr>
          <p:nvPr>
            <p:ph idx="1"/>
          </p:nvPr>
        </p:nvSpPr>
        <p:spPr/>
        <p:txBody>
          <a:bodyPr>
            <a:normAutofit/>
          </a:bodyPr>
          <a:lstStyle/>
          <a:p>
            <a:pPr/>
            <a:r>
              <a:rPr sz="2000"/>
              <a:t>Programs use </a:t>
            </a:r>
            <a:r>
              <a:rPr u="sng" sz="2000"/>
              <a:t>virtual addresses</a:t>
            </a:r>
            <a:r>
              <a:rPr sz="2000"/>
              <a:t>. RAM uses </a:t>
            </a:r>
            <a:r>
              <a:rPr u="sng" sz="2000"/>
              <a:t>physical addresses</a:t>
            </a:r>
          </a:p>
          <a:p>
            <a:pPr/>
            <a:r>
              <a:rPr sz="2000"/>
              <a:t>The </a:t>
            </a:r>
            <a:r>
              <a:rPr u="sng" sz="2000"/>
              <a:t>MMU</a:t>
            </a:r>
            <a:r>
              <a:rPr sz="2000"/>
              <a:t> (memory management unit), part of the processor, translates between them</a:t>
            </a:r>
          </a:p>
          <a:p>
            <a:pPr/>
            <a:r>
              <a:rPr sz="2000"/>
              <a:t>The </a:t>
            </a:r>
            <a:r>
              <a:rPr u="sng" sz="2000"/>
              <a:t>TLB</a:t>
            </a:r>
            <a:r>
              <a:rPr sz="2000"/>
              <a:t> (translation lookaside buffer) is a small cache of recent translations, so most lookups are instant</a:t>
            </a:r>
          </a:p>
          <a:p>
            <a:pPr/>
            <a:r>
              <a:rPr sz="2000"/>
              <a:t>Memory is split into blocks called pages or segments, and only the ones being used need to be in RAM</a:t>
            </a:r>
          </a:p>
        </p:txBody>
      </p:sp>
    </p:spTree>
    <p:extLst>
      <p:ext uri="{BB962C8B-B14F-4D97-AF65-F5344CB8AC3E}">
        <p14:creationId xmlns:p14="http://schemas.microsoft.com/office/powerpoint/2010/main" val="1848030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Paging</a:t>
            </a:r>
          </a:p>
        </p:txBody>
      </p:sp>
      <p:sp>
        <p:nvSpPr>
          <p:cNvPr id="3" name="Content Placeholder 2"/>
          <p:cNvSpPr>
            <a:spLocks noGrp="1"/>
          </p:cNvSpPr>
          <p:nvPr>
            <p:ph idx="1"/>
          </p:nvPr>
        </p:nvSpPr>
        <p:spPr/>
        <p:txBody>
          <a:bodyPr>
            <a:normAutofit/>
          </a:bodyPr>
          <a:lstStyle/>
          <a:p>
            <a:pPr/>
            <a:r>
              <a:rPr sz="2000"/>
              <a:t>A </a:t>
            </a:r>
            <a:r>
              <a:rPr u="sng" sz="2000"/>
              <a:t>page</a:t>
            </a:r>
            <a:r>
              <a:rPr sz="2000"/>
              <a:t> is a fixed-size block of a program's virtual memory, often 4 KB</a:t>
            </a:r>
          </a:p>
          <a:p>
            <a:pPr/>
            <a:r>
              <a:rPr sz="2000"/>
              <a:t>A </a:t>
            </a:r>
            <a:r>
              <a:rPr u="sng" sz="2000"/>
              <a:t>frame</a:t>
            </a:r>
            <a:r>
              <a:rPr sz="2000"/>
              <a:t> is a block of RAM the same size</a:t>
            </a:r>
          </a:p>
          <a:p>
            <a:pPr/>
            <a:r>
              <a:rPr sz="2000"/>
              <a:t>Any page can go in any free frame, so there is no external fragmentation</a:t>
            </a:r>
          </a:p>
          <a:p>
            <a:pPr/>
            <a:r>
              <a:rPr sz="2000"/>
              <a:t>Only the last page of a process may be partly empty (a little internal fragmentation)</a:t>
            </a:r>
          </a:p>
          <a:p>
            <a:pPr/>
            <a:r>
              <a:rPr sz="2000"/>
              <a:t>A page table records which frame holds each page</a:t>
            </a:r>
          </a:p>
        </p:txBody>
      </p:sp>
    </p:spTree>
    <p:extLst>
      <p:ext uri="{BB962C8B-B14F-4D97-AF65-F5344CB8AC3E}">
        <p14:creationId xmlns:p14="http://schemas.microsoft.com/office/powerpoint/2010/main" val="2068131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Segmentation</a:t>
            </a:r>
          </a:p>
        </p:txBody>
      </p:sp>
      <p:sp>
        <p:nvSpPr>
          <p:cNvPr id="3" name="Content Placeholder 2"/>
          <p:cNvSpPr>
            <a:spLocks noGrp="1"/>
          </p:cNvSpPr>
          <p:nvPr>
            <p:ph idx="1"/>
          </p:nvPr>
        </p:nvSpPr>
        <p:spPr/>
        <p:txBody>
          <a:bodyPr>
            <a:normAutofit/>
          </a:bodyPr>
          <a:lstStyle/>
          <a:p>
            <a:pPr/>
            <a:r>
              <a:rPr sz="2000"/>
              <a:t>A </a:t>
            </a:r>
            <a:r>
              <a:rPr u="sng" sz="2000"/>
              <a:t>segment</a:t>
            </a:r>
            <a:r>
              <a:rPr sz="2000"/>
              <a:t> is a piece of a program that makes sense as a unit, such as its code, its data, or its stack</a:t>
            </a:r>
          </a:p>
          <a:p>
            <a:pPr/>
            <a:r>
              <a:rPr sz="2000"/>
              <a:t>Segments are different sizes, and usually bigger than pages</a:t>
            </a:r>
          </a:p>
          <a:p>
            <a:pPr/>
            <a:r>
              <a:rPr sz="2000"/>
              <a:t>Each segment needs one continuous block of RAM, so external fragmentation comes back</a:t>
            </a:r>
          </a:p>
          <a:p>
            <a:pPr/>
            <a:r>
              <a:rPr sz="2000"/>
              <a:t>Modern systems mostly use paging, sometimes combined with segments</a:t>
            </a:r>
          </a:p>
        </p:txBody>
      </p:sp>
    </p:spTree>
    <p:extLst>
      <p:ext uri="{BB962C8B-B14F-4D97-AF65-F5344CB8AC3E}">
        <p14:creationId xmlns:p14="http://schemas.microsoft.com/office/powerpoint/2010/main" val="2189116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Page Faults</a:t>
            </a:r>
          </a:p>
        </p:txBody>
      </p:sp>
      <p:sp>
        <p:nvSpPr>
          <p:cNvPr id="3" name="Content Placeholder 2"/>
          <p:cNvSpPr>
            <a:spLocks noGrp="1"/>
          </p:cNvSpPr>
          <p:nvPr>
            <p:ph idx="1"/>
          </p:nvPr>
        </p:nvSpPr>
        <p:spPr/>
        <p:txBody>
          <a:bodyPr>
            <a:normAutofit/>
          </a:bodyPr>
          <a:lstStyle/>
          <a:p>
            <a:pPr/>
            <a:r>
              <a:rPr sz="2000"/>
              <a:t>A </a:t>
            </a:r>
            <a:r>
              <a:rPr u="sng" sz="2000"/>
              <a:t>page fault</a:t>
            </a:r>
            <a:r>
              <a:rPr sz="2000"/>
              <a:t> happens when a program uses a page that isn't in RAM right now</a:t>
            </a:r>
          </a:p>
          <a:p>
            <a:pPr/>
            <a:r>
              <a:rPr sz="2000"/>
              <a:t>The OS pauses the program, loads the page from the drive, and then lets it continue</a:t>
            </a:r>
          </a:p>
          <a:p>
            <a:pPr/>
            <a:r>
              <a:rPr sz="2000"/>
              <a:t>The drive is far slower than RAM, so lots of page faults make everything slow</a:t>
            </a:r>
          </a:p>
          <a:p>
            <a:pPr/>
            <a:r>
              <a:rPr sz="2000"/>
              <a:t>That's why an app you haven't used in a while can take a moment to come back</a:t>
            </a:r>
          </a:p>
          <a:p>
            <a:pPr/>
            <a:r>
              <a:rPr sz="2000"/>
              <a:t>Minor page faults, where the page is already in RAM but not yet mapped, are common and quick</a:t>
            </a:r>
          </a:p>
        </p:txBody>
      </p:sp>
    </p:spTree>
    <p:extLst>
      <p:ext uri="{BB962C8B-B14F-4D97-AF65-F5344CB8AC3E}">
        <p14:creationId xmlns:p14="http://schemas.microsoft.com/office/powerpoint/2010/main" val="2290134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to Load Pages</a:t>
            </a:r>
          </a:p>
        </p:txBody>
      </p:sp>
      <p:sp>
        <p:nvSpPr>
          <p:cNvPr id="3" name="Content Placeholder 2"/>
          <p:cNvSpPr>
            <a:spLocks noGrp="1"/>
          </p:cNvSpPr>
          <p:nvPr>
            <p:ph idx="1"/>
          </p:nvPr>
        </p:nvSpPr>
        <p:spPr/>
        <p:txBody>
          <a:bodyPr>
            <a:normAutofit/>
          </a:bodyPr>
          <a:lstStyle/>
          <a:p>
            <a:pPr/>
            <a:r>
              <a:rPr u="sng" sz="2000"/>
              <a:t>Demand paging</a:t>
            </a:r>
            <a:r>
              <a:rPr sz="2000"/>
              <a:t>: load a page only when the program asks for it</a:t>
            </a:r>
          </a:p>
          <a:p>
            <a:pPr lvl="1"/>
            <a:r>
              <a:rPr sz="1800"/>
              <a:t>Simple, and only loads what is needed, but the program builds up its pages one fault at a time</a:t>
            </a:r>
          </a:p>
          <a:p>
            <a:pPr/>
            <a:r>
              <a:rPr u="sng" sz="2000"/>
              <a:t>Anticipatory paging</a:t>
            </a:r>
            <a:r>
              <a:rPr sz="2000"/>
              <a:t> (prefetching): guess which pages will be needed and load them early</a:t>
            </a:r>
          </a:p>
          <a:p>
            <a:pPr lvl="1"/>
            <a:r>
              <a:rPr sz="1800"/>
              <a:t>Faster when the guesses are right, wasteful when they are wrong</a:t>
            </a:r>
          </a:p>
          <a:p>
            <a:pPr/>
            <a:r>
              <a:rPr sz="2000"/>
              <a:t>Modern systems mostly use demand paging, with some smart prefetching, such as reading ahead in a file</a:t>
            </a:r>
          </a:p>
        </p:txBody>
      </p:sp>
    </p:spTree>
    <p:extLst>
      <p:ext uri="{BB962C8B-B14F-4D97-AF65-F5344CB8AC3E}">
        <p14:creationId xmlns:p14="http://schemas.microsoft.com/office/powerpoint/2010/main" val="3831651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Page Replacement</a:t>
            </a:r>
          </a:p>
        </p:txBody>
      </p:sp>
      <p:sp>
        <p:nvSpPr>
          <p:cNvPr id="3" name="Content Placeholder 2"/>
          <p:cNvSpPr>
            <a:spLocks noGrp="1"/>
          </p:cNvSpPr>
          <p:nvPr>
            <p:ph idx="1"/>
          </p:nvPr>
        </p:nvSpPr>
        <p:spPr/>
        <p:txBody>
          <a:bodyPr>
            <a:normAutofit/>
          </a:bodyPr>
          <a:lstStyle/>
          <a:p>
            <a:pPr/>
            <a:r>
              <a:rPr sz="2000"/>
              <a:t>When RAM is full and a page fault happens, one page has to go</a:t>
            </a:r>
          </a:p>
          <a:p>
            <a:pPr/>
            <a:r>
              <a:rPr sz="2000"/>
              <a:t>If that page was changed, it must be written back to the drive first</a:t>
            </a:r>
          </a:p>
          <a:p>
            <a:pPr/>
            <a:r>
              <a:rPr sz="2000"/>
              <a:t>The goal: pick a page that will not be needed again soon, so there are fewer page faults</a:t>
            </a:r>
          </a:p>
          <a:p>
            <a:pPr/>
            <a:r>
              <a:rPr sz="2000"/>
              <a:t>Each strategy is a different guess about the future, with a different amount of overhead</a:t>
            </a:r>
          </a:p>
        </p:txBody>
      </p:sp>
    </p:spTree>
    <p:extLst>
      <p:ext uri="{BB962C8B-B14F-4D97-AF65-F5344CB8AC3E}">
        <p14:creationId xmlns:p14="http://schemas.microsoft.com/office/powerpoint/2010/main" val="1110862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First-In-First-Out (FIFO) Page Replacement</a:t>
            </a:r>
          </a:p>
        </p:txBody>
      </p:sp>
      <p:sp>
        <p:nvSpPr>
          <p:cNvPr id="3" name="Content Placeholder 2"/>
          <p:cNvSpPr>
            <a:spLocks noGrp="1"/>
          </p:cNvSpPr>
          <p:nvPr>
            <p:ph idx="1"/>
          </p:nvPr>
        </p:nvSpPr>
        <p:spPr/>
        <p:txBody>
          <a:bodyPr>
            <a:normAutofit/>
          </a:bodyPr>
          <a:lstStyle/>
          <a:p>
            <a:pPr/>
            <a:r>
              <a:rPr sz="2000"/>
              <a:t>Throw out the page that has been in RAM the longest</a:t>
            </a:r>
          </a:p>
          <a:p>
            <a:pPr/>
            <a:r>
              <a:rPr sz="2000"/>
              <a:t>Low overhead, but it may throw out a page that is still used all the time</a:t>
            </a:r>
          </a:p>
          <a:p>
            <a:pPr/>
            <a:r>
              <a:rPr u="sng" sz="2000"/>
              <a:t>Belady's anomaly</a:t>
            </a:r>
            <a:r>
              <a:rPr sz="2000"/>
              <a:t>: with FIFO, giving a process more frames can sometimes cause more page faults, not fewer</a:t>
            </a:r>
          </a:p>
        </p:txBody>
      </p:sp>
    </p:spTree>
    <p:extLst>
      <p:ext uri="{BB962C8B-B14F-4D97-AF65-F5344CB8AC3E}">
        <p14:creationId xmlns:p14="http://schemas.microsoft.com/office/powerpoint/2010/main" val="1381624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Least-Recently-Used (LRU) Page Replacement</a:t>
            </a:r>
          </a:p>
        </p:txBody>
      </p:sp>
      <p:sp>
        <p:nvSpPr>
          <p:cNvPr id="3" name="Content Placeholder 2"/>
          <p:cNvSpPr>
            <a:spLocks noGrp="1"/>
          </p:cNvSpPr>
          <p:nvPr>
            <p:ph idx="1"/>
          </p:nvPr>
        </p:nvSpPr>
        <p:spPr/>
        <p:txBody>
          <a:bodyPr>
            <a:normAutofit/>
          </a:bodyPr>
          <a:lstStyle/>
          <a:p>
            <a:pPr/>
            <a:r>
              <a:rPr sz="2000"/>
              <a:t>Throw out the page that has gone the longest without being used</a:t>
            </a:r>
          </a:p>
          <a:p>
            <a:pPr/>
            <a:r>
              <a:rPr sz="2000"/>
              <a:t>Uses temporal locality: recently used pages are likely to be used again</a:t>
            </a:r>
          </a:p>
          <a:p>
            <a:pPr/>
            <a:r>
              <a:rPr sz="2000"/>
              <a:t>Usually better than FIFO, but tracking every use adds overhead</a:t>
            </a:r>
          </a:p>
          <a:p>
            <a:pPr/>
            <a:r>
              <a:rPr sz="2000"/>
              <a:t>Can do badly when a program loops over more pages than will fit</a:t>
            </a:r>
          </a:p>
        </p:txBody>
      </p:sp>
    </p:spTree>
    <p:extLst>
      <p:ext uri="{BB962C8B-B14F-4D97-AF65-F5344CB8AC3E}">
        <p14:creationId xmlns:p14="http://schemas.microsoft.com/office/powerpoint/2010/main" val="2399945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Clock and Not-Used-Recently</a:t>
            </a:r>
          </a:p>
        </p:txBody>
      </p:sp>
      <p:sp>
        <p:nvSpPr>
          <p:cNvPr id="3" name="Content Placeholder 2"/>
          <p:cNvSpPr>
            <a:spLocks noGrp="1"/>
          </p:cNvSpPr>
          <p:nvPr>
            <p:ph idx="1"/>
          </p:nvPr>
        </p:nvSpPr>
        <p:spPr/>
        <p:txBody>
          <a:bodyPr>
            <a:normAutofit/>
          </a:bodyPr>
          <a:lstStyle/>
          <a:p>
            <a:pPr/>
            <a:r>
              <a:rPr sz="2000"/>
              <a:t>Cheaper ways to get close to LRU</a:t>
            </a:r>
          </a:p>
          <a:p>
            <a:pPr/>
            <a:r>
              <a:rPr u="sng" sz="2000"/>
              <a:t>Second chance</a:t>
            </a:r>
            <a:r>
              <a:rPr sz="2000"/>
              <a:t>: check the oldest page. If it was used recently, clear its "used" bit and give it another turn</a:t>
            </a:r>
          </a:p>
          <a:p>
            <a:pPr/>
            <a:r>
              <a:rPr u="sng" sz="2000"/>
              <a:t>Clock</a:t>
            </a:r>
            <a:r>
              <a:rPr sz="2000"/>
              <a:t>: the same idea, with the pages arranged in a circle and a pointer moving around like a clock hand</a:t>
            </a:r>
          </a:p>
          <a:p>
            <a:pPr/>
            <a:r>
              <a:rPr u="sng" sz="2000"/>
              <a:t>Not used recently (NUR)</a:t>
            </a:r>
            <a:r>
              <a:rPr sz="2000"/>
              <a:t>: use each page's "used" and "changed" bits to pick one quickly</a:t>
            </a:r>
          </a:p>
        </p:txBody>
      </p:sp>
    </p:spTree>
    <p:extLst>
      <p:ext uri="{BB962C8B-B14F-4D97-AF65-F5344CB8AC3E}">
        <p14:creationId xmlns:p14="http://schemas.microsoft.com/office/powerpoint/2010/main" val="2660135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Random and Least-Frequently-Used</a:t>
            </a:r>
          </a:p>
        </p:txBody>
      </p:sp>
      <p:sp>
        <p:nvSpPr>
          <p:cNvPr id="3" name="Content Placeholder 2"/>
          <p:cNvSpPr>
            <a:spLocks noGrp="1"/>
          </p:cNvSpPr>
          <p:nvPr>
            <p:ph idx="1"/>
          </p:nvPr>
        </p:nvSpPr>
        <p:spPr/>
        <p:txBody>
          <a:bodyPr>
            <a:normAutofit/>
          </a:bodyPr>
          <a:lstStyle/>
          <a:p>
            <a:pPr/>
            <a:r>
              <a:rPr u="sng" sz="2000"/>
              <a:t>Random</a:t>
            </a:r>
            <a:r>
              <a:rPr sz="2000"/>
              <a:t>: pick any page. Very low overhead, but it may throw out the page needed next</a:t>
            </a:r>
          </a:p>
          <a:p>
            <a:pPr/>
            <a:r>
              <a:rPr u="sng" sz="2000"/>
              <a:t>Least frequently used (LFU)</a:t>
            </a:r>
            <a:r>
              <a:rPr sz="2000"/>
              <a:t>: throw out the page used the fewest times</a:t>
            </a:r>
          </a:p>
          <a:p>
            <a:pPr lvl="1"/>
            <a:r>
              <a:rPr sz="1800"/>
              <a:t>But a page used heavily long ago can hang around, while newer pages get thrown out</a:t>
            </a:r>
          </a:p>
        </p:txBody>
      </p:sp>
    </p:spTree>
    <p:extLst>
      <p:ext uri="{BB962C8B-B14F-4D97-AF65-F5344CB8AC3E}">
        <p14:creationId xmlns:p14="http://schemas.microsoft.com/office/powerpoint/2010/main" val="444486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Page Replacement, Worked Out</a:t>
            </a:r>
          </a:p>
        </p:txBody>
      </p:sp>
      <p:sp>
        <p:nvSpPr>
          <p:cNvPr id="3" name="Content Placeholder 2"/>
          <p:cNvSpPr>
            <a:spLocks noGrp="1"/>
          </p:cNvSpPr>
          <p:nvPr>
            <p:ph idx="1"/>
          </p:nvPr>
        </p:nvSpPr>
        <p:spPr>
          <a:xfrm>
            <a:off x="1293813" y="1500000"/>
            <a:ext cx="9601200" cy="800000"/>
          </a:xfrm>
        </p:spPr>
        <p:txBody>
          <a:bodyPr>
            <a:normAutofit/>
          </a:bodyPr>
          <a:lstStyle/>
          <a:p>
            <a:pPr/>
            <a:r>
              <a:rPr sz="1800"/>
              <a:t>Pages requested in this order, with 3 frames of RAM. F marks a page fault</a:t>
            </a:r>
          </a:p>
        </p:txBody>
      </p:sp>
      <p:graphicFrame>
        <p:nvGraphicFramePr>
          <p:cNvPr id="4" name="Table 3"/>
          <p:cNvGraphicFramePr>
            <a:graphicFrameLocks noGrp="1"/>
          </p:cNvGraphicFramePr>
          <p:nvPr/>
        </p:nvGraphicFramePr>
        <p:xfrm>
          <a:off x="600000" y="2450000"/>
          <a:ext cx="10989990" cy="1700000"/>
        </p:xfrm>
        <a:graphic>
          <a:graphicData uri="http://schemas.openxmlformats.org/drawingml/2006/table">
            <a:tbl>
              <a:tblPr firstRow="1" bandRow="1">
                <a:tableStyleId>{5C22544A-7EE6-4342-B048-85BDC9FD1C3A}</a:tableStyleId>
              </a:tblPr>
              <a:tblGrid>
                <a:gridCol w="1350000"/>
                <a:gridCol w="669230"/>
                <a:gridCol w="669230"/>
                <a:gridCol w="669230"/>
                <a:gridCol w="669230"/>
                <a:gridCol w="669230"/>
                <a:gridCol w="669230"/>
                <a:gridCol w="669230"/>
                <a:gridCol w="669230"/>
                <a:gridCol w="669230"/>
                <a:gridCol w="669230"/>
                <a:gridCol w="669230"/>
                <a:gridCol w="669230"/>
                <a:gridCol w="669230"/>
                <a:gridCol w="940000"/>
              </a:tblGrid>
              <a:tr h="425000">
                <a:tc>
                  <a:txBody>
                    <a:bodyPr/>
                    <a:lstStyle/>
                    <a:p>
                      <a:pPr algn="l"/>
                      <a:r>
                        <a:rPr sz="1600" b="1"/>
                        <a:t>Request</a:t>
                      </a:r>
                    </a:p>
                  </a:txBody>
                  <a:tcPr/>
                </a:tc>
                <a:tc>
                  <a:txBody>
                    <a:bodyPr/>
                    <a:lstStyle/>
                    <a:p>
                      <a:pPr algn="ctr"/>
                      <a:r>
                        <a:rPr sz="1600" b="1"/>
                        <a:t>7</a:t>
                      </a:r>
                    </a:p>
                  </a:txBody>
                  <a:tcPr/>
                </a:tc>
                <a:tc>
                  <a:txBody>
                    <a:bodyPr/>
                    <a:lstStyle/>
                    <a:p>
                      <a:pPr algn="ctr"/>
                      <a:r>
                        <a:rPr sz="1600" b="1"/>
                        <a:t>0</a:t>
                      </a:r>
                    </a:p>
                  </a:txBody>
                  <a:tcPr/>
                </a:tc>
                <a:tc>
                  <a:txBody>
                    <a:bodyPr/>
                    <a:lstStyle/>
                    <a:p>
                      <a:pPr algn="ctr"/>
                      <a:r>
                        <a:rPr sz="1600" b="1"/>
                        <a:t>1</a:t>
                      </a:r>
                    </a:p>
                  </a:txBody>
                  <a:tcPr/>
                </a:tc>
                <a:tc>
                  <a:txBody>
                    <a:bodyPr/>
                    <a:lstStyle/>
                    <a:p>
                      <a:pPr algn="ctr"/>
                      <a:r>
                        <a:rPr sz="1600" b="1"/>
                        <a:t>2</a:t>
                      </a:r>
                    </a:p>
                  </a:txBody>
                  <a:tcPr/>
                </a:tc>
                <a:tc>
                  <a:txBody>
                    <a:bodyPr/>
                    <a:lstStyle/>
                    <a:p>
                      <a:pPr algn="ctr"/>
                      <a:r>
                        <a:rPr sz="1600" b="1"/>
                        <a:t>0</a:t>
                      </a:r>
                    </a:p>
                  </a:txBody>
                  <a:tcPr/>
                </a:tc>
                <a:tc>
                  <a:txBody>
                    <a:bodyPr/>
                    <a:lstStyle/>
                    <a:p>
                      <a:pPr algn="ctr"/>
                      <a:r>
                        <a:rPr sz="1600" b="1"/>
                        <a:t>3</a:t>
                      </a:r>
                    </a:p>
                  </a:txBody>
                  <a:tcPr/>
                </a:tc>
                <a:tc>
                  <a:txBody>
                    <a:bodyPr/>
                    <a:lstStyle/>
                    <a:p>
                      <a:pPr algn="ctr"/>
                      <a:r>
                        <a:rPr sz="1600" b="1"/>
                        <a:t>0</a:t>
                      </a:r>
                    </a:p>
                  </a:txBody>
                  <a:tcPr/>
                </a:tc>
                <a:tc>
                  <a:txBody>
                    <a:bodyPr/>
                    <a:lstStyle/>
                    <a:p>
                      <a:pPr algn="ctr"/>
                      <a:r>
                        <a:rPr sz="1600" b="1"/>
                        <a:t>4</a:t>
                      </a:r>
                    </a:p>
                  </a:txBody>
                  <a:tcPr/>
                </a:tc>
                <a:tc>
                  <a:txBody>
                    <a:bodyPr/>
                    <a:lstStyle/>
                    <a:p>
                      <a:pPr algn="ctr"/>
                      <a:r>
                        <a:rPr sz="1600" b="1"/>
                        <a:t>2</a:t>
                      </a:r>
                    </a:p>
                  </a:txBody>
                  <a:tcPr/>
                </a:tc>
                <a:tc>
                  <a:txBody>
                    <a:bodyPr/>
                    <a:lstStyle/>
                    <a:p>
                      <a:pPr algn="ctr"/>
                      <a:r>
                        <a:rPr sz="1600" b="1"/>
                        <a:t>3</a:t>
                      </a:r>
                    </a:p>
                  </a:txBody>
                  <a:tcPr/>
                </a:tc>
                <a:tc>
                  <a:txBody>
                    <a:bodyPr/>
                    <a:lstStyle/>
                    <a:p>
                      <a:pPr algn="ctr"/>
                      <a:r>
                        <a:rPr sz="1600" b="1"/>
                        <a:t>0</a:t>
                      </a:r>
                    </a:p>
                  </a:txBody>
                  <a:tcPr/>
                </a:tc>
                <a:tc>
                  <a:txBody>
                    <a:bodyPr/>
                    <a:lstStyle/>
                    <a:p>
                      <a:pPr algn="ctr"/>
                      <a:r>
                        <a:rPr sz="1600" b="1"/>
                        <a:t>3</a:t>
                      </a:r>
                    </a:p>
                  </a:txBody>
                  <a:tcPr/>
                </a:tc>
                <a:tc>
                  <a:txBody>
                    <a:bodyPr/>
                    <a:lstStyle/>
                    <a:p>
                      <a:pPr algn="ctr"/>
                      <a:r>
                        <a:rPr sz="1600" b="1"/>
                        <a:t>2</a:t>
                      </a:r>
                    </a:p>
                  </a:txBody>
                  <a:tcPr/>
                </a:tc>
                <a:tc>
                  <a:txBody>
                    <a:bodyPr/>
                    <a:lstStyle/>
                    <a:p>
                      <a:pPr algn="ctr"/>
                      <a:r>
                        <a:rPr sz="1600" b="1"/>
                        <a:t>Faults</a:t>
                      </a:r>
                    </a:p>
                  </a:txBody>
                  <a:tcPr/>
                </a:tc>
              </a:tr>
              <a:tr h="425000">
                <a:tc>
                  <a:txBody>
                    <a:bodyPr/>
                    <a:lstStyle/>
                    <a:p>
                      <a:pPr algn="l"/>
                      <a:r>
                        <a:rPr sz="1600" b="1"/>
                        <a:t>FIFO</a:t>
                      </a:r>
                    </a:p>
                  </a:txBody>
                  <a:tcPr/>
                </a:tc>
                <a:tc>
                  <a:txBody>
                    <a:bodyPr/>
                    <a:lstStyle/>
                    <a:p>
                      <a:pPr algn="ctr"/>
                      <a:r>
                        <a:rPr sz="1600" b="0"/>
                        <a:t>F</a:t>
                      </a:r>
                    </a:p>
                  </a:txBody>
                  <a:tcPr/>
                </a:tc>
                <a:tc>
                  <a:txBody>
                    <a:bodyPr/>
                    <a:lstStyle/>
                    <a:p>
                      <a:pPr algn="ctr"/>
                      <a:r>
                        <a:rPr sz="1600" b="0"/>
                        <a:t>F</a:t>
                      </a:r>
                    </a:p>
                  </a:txBody>
                  <a:tcPr/>
                </a:tc>
                <a:tc>
                  <a:txBody>
                    <a:bodyPr/>
                    <a:lstStyle/>
                    <a:p>
                      <a:pPr algn="ctr"/>
                      <a:r>
                        <a:rPr sz="1600" b="0"/>
                        <a:t>F</a:t>
                      </a:r>
                    </a:p>
                  </a:txBody>
                  <a:tcPr/>
                </a:tc>
                <a:tc>
                  <a:txBody>
                    <a:bodyPr/>
                    <a:lstStyle/>
                    <a:p>
                      <a:pPr algn="ctr"/>
                      <a:r>
                        <a:rPr sz="1600" b="0"/>
                        <a:t>F</a:t>
                      </a:r>
                    </a:p>
                  </a:txBody>
                  <a:tcPr/>
                </a:tc>
                <a:tc>
                  <a:txBody>
                    <a:bodyPr/>
                    <a:lstStyle/>
                    <a:p>
                      <a:pPr algn="ctr"/>
                    </a:p>
                  </a:txBody>
                  <a:tcPr/>
                </a:tc>
                <a:tc>
                  <a:txBody>
                    <a:bodyPr/>
                    <a:lstStyle/>
                    <a:p>
                      <a:pPr algn="ctr"/>
                      <a:r>
                        <a:rPr sz="1600" b="0"/>
                        <a:t>F</a:t>
                      </a:r>
                    </a:p>
                  </a:txBody>
                  <a:tcPr/>
                </a:tc>
                <a:tc>
                  <a:txBody>
                    <a:bodyPr/>
                    <a:lstStyle/>
                    <a:p>
                      <a:pPr algn="ctr"/>
                      <a:r>
                        <a:rPr sz="1600" b="0"/>
                        <a:t>F</a:t>
                      </a:r>
                    </a:p>
                  </a:txBody>
                  <a:tcPr/>
                </a:tc>
                <a:tc>
                  <a:txBody>
                    <a:bodyPr/>
                    <a:lstStyle/>
                    <a:p>
                      <a:pPr algn="ctr"/>
                      <a:r>
                        <a:rPr sz="1600" b="0"/>
                        <a:t>F</a:t>
                      </a:r>
                    </a:p>
                  </a:txBody>
                  <a:tcPr/>
                </a:tc>
                <a:tc>
                  <a:txBody>
                    <a:bodyPr/>
                    <a:lstStyle/>
                    <a:p>
                      <a:pPr algn="ctr"/>
                      <a:r>
                        <a:rPr sz="1600" b="0"/>
                        <a:t>F</a:t>
                      </a:r>
                    </a:p>
                  </a:txBody>
                  <a:tcPr/>
                </a:tc>
                <a:tc>
                  <a:txBody>
                    <a:bodyPr/>
                    <a:lstStyle/>
                    <a:p>
                      <a:pPr algn="ctr"/>
                      <a:r>
                        <a:rPr sz="1600" b="0"/>
                        <a:t>F</a:t>
                      </a:r>
                    </a:p>
                  </a:txBody>
                  <a:tcPr/>
                </a:tc>
                <a:tc>
                  <a:txBody>
                    <a:bodyPr/>
                    <a:lstStyle/>
                    <a:p>
                      <a:pPr algn="ctr"/>
                      <a:r>
                        <a:rPr sz="1600" b="0"/>
                        <a:t>F</a:t>
                      </a:r>
                    </a:p>
                  </a:txBody>
                  <a:tcPr/>
                </a:tc>
                <a:tc>
                  <a:txBody>
                    <a:bodyPr/>
                    <a:lstStyle/>
                    <a:p>
                      <a:pPr algn="ctr"/>
                    </a:p>
                  </a:txBody>
                  <a:tcPr/>
                </a:tc>
                <a:tc>
                  <a:txBody>
                    <a:bodyPr/>
                    <a:lstStyle/>
                    <a:p>
                      <a:pPr algn="ctr"/>
                    </a:p>
                  </a:txBody>
                  <a:tcPr/>
                </a:tc>
                <a:tc>
                  <a:txBody>
                    <a:bodyPr/>
                    <a:lstStyle/>
                    <a:p>
                      <a:pPr algn="ctr"/>
                      <a:r>
                        <a:rPr sz="1600" b="1"/>
                        <a:t>10</a:t>
                      </a:r>
                    </a:p>
                  </a:txBody>
                  <a:tcPr/>
                </a:tc>
              </a:tr>
              <a:tr h="425000">
                <a:tc>
                  <a:txBody>
                    <a:bodyPr/>
                    <a:lstStyle/>
                    <a:p>
                      <a:pPr algn="l"/>
                      <a:r>
                        <a:rPr sz="1600" b="1"/>
                        <a:t>LRU</a:t>
                      </a:r>
                    </a:p>
                  </a:txBody>
                  <a:tcPr/>
                </a:tc>
                <a:tc>
                  <a:txBody>
                    <a:bodyPr/>
                    <a:lstStyle/>
                    <a:p>
                      <a:pPr algn="ctr"/>
                      <a:r>
                        <a:rPr sz="1600" b="0"/>
                        <a:t>F</a:t>
                      </a:r>
                    </a:p>
                  </a:txBody>
                  <a:tcPr/>
                </a:tc>
                <a:tc>
                  <a:txBody>
                    <a:bodyPr/>
                    <a:lstStyle/>
                    <a:p>
                      <a:pPr algn="ctr"/>
                      <a:r>
                        <a:rPr sz="1600" b="0"/>
                        <a:t>F</a:t>
                      </a:r>
                    </a:p>
                  </a:txBody>
                  <a:tcPr/>
                </a:tc>
                <a:tc>
                  <a:txBody>
                    <a:bodyPr/>
                    <a:lstStyle/>
                    <a:p>
                      <a:pPr algn="ctr"/>
                      <a:r>
                        <a:rPr sz="1600" b="0"/>
                        <a:t>F</a:t>
                      </a:r>
                    </a:p>
                  </a:txBody>
                  <a:tcPr/>
                </a:tc>
                <a:tc>
                  <a:txBody>
                    <a:bodyPr/>
                    <a:lstStyle/>
                    <a:p>
                      <a:pPr algn="ctr"/>
                      <a:r>
                        <a:rPr sz="1600" b="0"/>
                        <a:t>F</a:t>
                      </a:r>
                    </a:p>
                  </a:txBody>
                  <a:tcPr/>
                </a:tc>
                <a:tc>
                  <a:txBody>
                    <a:bodyPr/>
                    <a:lstStyle/>
                    <a:p>
                      <a:pPr algn="ctr"/>
                    </a:p>
                  </a:txBody>
                  <a:tcPr/>
                </a:tc>
                <a:tc>
                  <a:txBody>
                    <a:bodyPr/>
                    <a:lstStyle/>
                    <a:p>
                      <a:pPr algn="ctr"/>
                      <a:r>
                        <a:rPr sz="1600" b="0"/>
                        <a:t>F</a:t>
                      </a:r>
                    </a:p>
                  </a:txBody>
                  <a:tcPr/>
                </a:tc>
                <a:tc>
                  <a:txBody>
                    <a:bodyPr/>
                    <a:lstStyle/>
                    <a:p>
                      <a:pPr algn="ctr"/>
                    </a:p>
                  </a:txBody>
                  <a:tcPr/>
                </a:tc>
                <a:tc>
                  <a:txBody>
                    <a:bodyPr/>
                    <a:lstStyle/>
                    <a:p>
                      <a:pPr algn="ctr"/>
                      <a:r>
                        <a:rPr sz="1600" b="0"/>
                        <a:t>F</a:t>
                      </a:r>
                    </a:p>
                  </a:txBody>
                  <a:tcPr/>
                </a:tc>
                <a:tc>
                  <a:txBody>
                    <a:bodyPr/>
                    <a:lstStyle/>
                    <a:p>
                      <a:pPr algn="ctr"/>
                      <a:r>
                        <a:rPr sz="1600" b="0"/>
                        <a:t>F</a:t>
                      </a:r>
                    </a:p>
                  </a:txBody>
                  <a:tcPr/>
                </a:tc>
                <a:tc>
                  <a:txBody>
                    <a:bodyPr/>
                    <a:lstStyle/>
                    <a:p>
                      <a:pPr algn="ctr"/>
                      <a:r>
                        <a:rPr sz="1600" b="0"/>
                        <a:t>F</a:t>
                      </a:r>
                    </a:p>
                  </a:txBody>
                  <a:tcPr/>
                </a:tc>
                <a:tc>
                  <a:txBody>
                    <a:bodyPr/>
                    <a:lstStyle/>
                    <a:p>
                      <a:pPr algn="ctr"/>
                      <a:r>
                        <a:rPr sz="1600" b="0"/>
                        <a:t>F</a:t>
                      </a:r>
                    </a:p>
                  </a:txBody>
                  <a:tcPr/>
                </a:tc>
                <a:tc>
                  <a:txBody>
                    <a:bodyPr/>
                    <a:lstStyle/>
                    <a:p>
                      <a:pPr algn="ctr"/>
                    </a:p>
                  </a:txBody>
                  <a:tcPr/>
                </a:tc>
                <a:tc>
                  <a:txBody>
                    <a:bodyPr/>
                    <a:lstStyle/>
                    <a:p>
                      <a:pPr algn="ctr"/>
                    </a:p>
                  </a:txBody>
                  <a:tcPr/>
                </a:tc>
                <a:tc>
                  <a:txBody>
                    <a:bodyPr/>
                    <a:lstStyle/>
                    <a:p>
                      <a:pPr algn="ctr"/>
                      <a:r>
                        <a:rPr sz="1600" b="1"/>
                        <a:t>9</a:t>
                      </a:r>
                    </a:p>
                  </a:txBody>
                  <a:tcPr/>
                </a:tc>
              </a:tr>
              <a:tr h="425000">
                <a:tc>
                  <a:txBody>
                    <a:bodyPr/>
                    <a:lstStyle/>
                    <a:p>
                      <a:pPr algn="l"/>
                      <a:r>
                        <a:rPr sz="1600" b="1"/>
                        <a:t>Optimal</a:t>
                      </a:r>
                    </a:p>
                  </a:txBody>
                  <a:tcPr/>
                </a:tc>
                <a:tc>
                  <a:txBody>
                    <a:bodyPr/>
                    <a:lstStyle/>
                    <a:p>
                      <a:pPr algn="ctr"/>
                      <a:r>
                        <a:rPr sz="1600" b="0"/>
                        <a:t>F</a:t>
                      </a:r>
                    </a:p>
                  </a:txBody>
                  <a:tcPr/>
                </a:tc>
                <a:tc>
                  <a:txBody>
                    <a:bodyPr/>
                    <a:lstStyle/>
                    <a:p>
                      <a:pPr algn="ctr"/>
                      <a:r>
                        <a:rPr sz="1600" b="0"/>
                        <a:t>F</a:t>
                      </a:r>
                    </a:p>
                  </a:txBody>
                  <a:tcPr/>
                </a:tc>
                <a:tc>
                  <a:txBody>
                    <a:bodyPr/>
                    <a:lstStyle/>
                    <a:p>
                      <a:pPr algn="ctr"/>
                      <a:r>
                        <a:rPr sz="1600" b="0"/>
                        <a:t>F</a:t>
                      </a:r>
                    </a:p>
                  </a:txBody>
                  <a:tcPr/>
                </a:tc>
                <a:tc>
                  <a:txBody>
                    <a:bodyPr/>
                    <a:lstStyle/>
                    <a:p>
                      <a:pPr algn="ctr"/>
                      <a:r>
                        <a:rPr sz="1600" b="0"/>
                        <a:t>F</a:t>
                      </a:r>
                    </a:p>
                  </a:txBody>
                  <a:tcPr/>
                </a:tc>
                <a:tc>
                  <a:txBody>
                    <a:bodyPr/>
                    <a:lstStyle/>
                    <a:p>
                      <a:pPr algn="ctr"/>
                    </a:p>
                  </a:txBody>
                  <a:tcPr/>
                </a:tc>
                <a:tc>
                  <a:txBody>
                    <a:bodyPr/>
                    <a:lstStyle/>
                    <a:p>
                      <a:pPr algn="ctr"/>
                      <a:r>
                        <a:rPr sz="1600" b="0"/>
                        <a:t>F</a:t>
                      </a:r>
                    </a:p>
                  </a:txBody>
                  <a:tcPr/>
                </a:tc>
                <a:tc>
                  <a:txBody>
                    <a:bodyPr/>
                    <a:lstStyle/>
                    <a:p>
                      <a:pPr algn="ctr"/>
                    </a:p>
                  </a:txBody>
                  <a:tcPr/>
                </a:tc>
                <a:tc>
                  <a:txBody>
                    <a:bodyPr/>
                    <a:lstStyle/>
                    <a:p>
                      <a:pPr algn="ctr"/>
                      <a:r>
                        <a:rPr sz="1600" b="0"/>
                        <a:t>F</a:t>
                      </a:r>
                    </a:p>
                  </a:txBody>
                  <a:tcPr/>
                </a:tc>
                <a:tc>
                  <a:txBody>
                    <a:bodyPr/>
                    <a:lstStyle/>
                    <a:p>
                      <a:pPr algn="ctr"/>
                    </a:p>
                  </a:txBody>
                  <a:tcPr/>
                </a:tc>
                <a:tc>
                  <a:txBody>
                    <a:bodyPr/>
                    <a:lstStyle/>
                    <a:p>
                      <a:pPr algn="ctr"/>
                    </a:p>
                  </a:txBody>
                  <a:tcPr/>
                </a:tc>
                <a:tc>
                  <a:txBody>
                    <a:bodyPr/>
                    <a:lstStyle/>
                    <a:p>
                      <a:pPr algn="ctr"/>
                      <a:r>
                        <a:rPr sz="1600" b="0"/>
                        <a:t>F</a:t>
                      </a:r>
                    </a:p>
                  </a:txBody>
                  <a:tcPr/>
                </a:tc>
                <a:tc>
                  <a:txBody>
                    <a:bodyPr/>
                    <a:lstStyle/>
                    <a:p>
                      <a:pPr algn="ctr"/>
                    </a:p>
                  </a:txBody>
                  <a:tcPr/>
                </a:tc>
                <a:tc>
                  <a:txBody>
                    <a:bodyPr/>
                    <a:lstStyle/>
                    <a:p>
                      <a:pPr algn="ctr"/>
                    </a:p>
                  </a:txBody>
                  <a:tcPr/>
                </a:tc>
                <a:tc>
                  <a:txBody>
                    <a:bodyPr/>
                    <a:lstStyle/>
                    <a:p>
                      <a:pPr algn="ctr"/>
                      <a:r>
                        <a:rPr sz="1600" b="1"/>
                        <a:t>7</a:t>
                      </a:r>
                    </a:p>
                  </a:txBody>
                  <a:tcPr/>
                </a:tc>
              </a:tr>
            </a:tbl>
          </a:graphicData>
        </a:graphic>
      </p:graphicFrame>
      <p:sp>
        <p:nvSpPr>
          <p:cNvPr id="5" name="Explanation"/>
          <p:cNvSpPr txBox="1"/>
          <p:nvPr/>
        </p:nvSpPr>
        <p:spPr>
          <a:xfrm>
            <a:off x="1293813" y="4400000"/>
            <a:ext cx="9601200" cy="1700000"/>
          </a:xfrm>
          <a:prstGeom prst="rect">
            <a:avLst/>
          </a:prstGeom>
          <a:noFill/>
        </p:spPr>
        <p:txBody>
          <a:bodyPr wrap="square">
            <a:noAutofit/>
          </a:bodyPr>
          <a:lstStyle/>
          <a:p>
            <a:pPr>
              <a:spcAft>
                <a:spcPts val="1000"/>
              </a:spcAft>
            </a:pPr>
            <a:r>
              <a:rPr sz="1800"/>
              <a:t>Optimal throws out the page that will not be needed for the longest time. It needs to know the future, so it is only used to measure the others</a:t>
            </a:r>
          </a:p>
          <a:p>
            <a:pPr>
              <a:spcAft>
                <a:spcPts val="1000"/>
              </a:spcAft>
            </a:pPr>
            <a:r>
              <a:rPr sz="1800"/>
              <a:t>LRU comes closest to Optimal, which is why real systems try to approximate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Page Size</a:t>
            </a:r>
          </a:p>
        </p:txBody>
      </p:sp>
      <p:sp>
        <p:nvSpPr>
          <p:cNvPr id="3" name="Content Placeholder 2"/>
          <p:cNvSpPr>
            <a:spLocks noGrp="1"/>
          </p:cNvSpPr>
          <p:nvPr>
            <p:ph idx="1"/>
          </p:nvPr>
        </p:nvSpPr>
        <p:spPr/>
        <p:txBody>
          <a:bodyPr>
            <a:normAutofit/>
          </a:bodyPr>
          <a:lstStyle/>
          <a:p>
            <a:pPr/>
            <a:r>
              <a:rPr u="sng" sz="1800"/>
              <a:t>Small pages</a:t>
            </a:r>
            <a:r>
              <a:rPr sz="1800"/>
              <a:t>: less wasted space inside pages, and less memory needed for what a process is using</a:t>
            </a:r>
          </a:p>
          <a:p>
            <a:pPr/>
            <a:r>
              <a:rPr u="sng" sz="1800"/>
              <a:t>Large pages</a:t>
            </a:r>
            <a:r>
              <a:rPr sz="1800"/>
              <a:t>: fewer page table entries, each TLB entry covers more memory, and fewer drive reads</a:t>
            </a:r>
          </a:p>
          <a:p>
            <a:pPr/>
            <a:r>
              <a:rPr sz="1800"/>
              <a:t>Many systems support both. Linux's huge pages can be 2 MB instead of 4 KB, which helps big databases and virtual machines</a:t>
            </a:r>
          </a:p>
        </p:txBody>
      </p:sp>
    </p:spTree>
    <p:extLst>
      <p:ext uri="{BB962C8B-B14F-4D97-AF65-F5344CB8AC3E}">
        <p14:creationId xmlns:p14="http://schemas.microsoft.com/office/powerpoint/2010/main" val="4201961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Global vs. Local Page Replacement</a:t>
            </a:r>
          </a:p>
        </p:txBody>
      </p:sp>
      <p:sp>
        <p:nvSpPr>
          <p:cNvPr id="3" name="Content Placeholder 2"/>
          <p:cNvSpPr>
            <a:spLocks noGrp="1"/>
          </p:cNvSpPr>
          <p:nvPr>
            <p:ph idx="1"/>
          </p:nvPr>
        </p:nvSpPr>
        <p:spPr/>
        <p:txBody>
          <a:bodyPr>
            <a:normAutofit/>
          </a:bodyPr>
          <a:lstStyle/>
          <a:p>
            <a:pPr/>
            <a:r>
              <a:rPr u="sng" sz="1800"/>
              <a:t>Global</a:t>
            </a:r>
            <a:r>
              <a:rPr sz="1800"/>
              <a:t>: choose a page to replace from any process in the system</a:t>
            </a:r>
          </a:p>
          <a:p>
            <a:pPr lvl="1"/>
            <a:r>
              <a:rPr sz="1600"/>
              <a:t>Global LRU (gLRU): replace the least recently used page in the whole system</a:t>
            </a:r>
          </a:p>
          <a:p>
            <a:pPr lvl="1"/>
            <a:r>
              <a:rPr sz="1600"/>
              <a:t>SEQ: use LRU, but switch to most recently used when a process reads through pages in order, like streaming a big file</a:t>
            </a:r>
          </a:p>
          <a:p>
            <a:pPr lvl="1"/>
            <a:r>
              <a:rPr sz="1600"/>
              <a:t>Simple, but one process can take memory from the others</a:t>
            </a:r>
          </a:p>
          <a:p>
            <a:pPr/>
            <a:r>
              <a:rPr u="sng" sz="1800"/>
              <a:t>Local</a:t>
            </a:r>
            <a:r>
              <a:rPr sz="1800"/>
              <a:t>: each process only replaces its own pages</a:t>
            </a:r>
          </a:p>
          <a:p>
            <a:pPr lvl="1"/>
            <a:r>
              <a:rPr sz="1600"/>
              <a:t>Lets the OS give more memory to more important processes</a:t>
            </a:r>
          </a:p>
        </p:txBody>
      </p:sp>
    </p:spTree>
    <p:extLst>
      <p:ext uri="{BB962C8B-B14F-4D97-AF65-F5344CB8AC3E}">
        <p14:creationId xmlns:p14="http://schemas.microsoft.com/office/powerpoint/2010/main" val="313914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Other Ideas You May See</a:t>
            </a:r>
          </a:p>
        </p:txBody>
      </p:sp>
      <p:sp>
        <p:nvSpPr>
          <p:cNvPr id="3" name="Content Placeholder 2"/>
          <p:cNvSpPr>
            <a:spLocks noGrp="1"/>
          </p:cNvSpPr>
          <p:nvPr>
            <p:ph idx="1"/>
          </p:nvPr>
        </p:nvSpPr>
        <p:spPr/>
        <p:txBody>
          <a:bodyPr>
            <a:normAutofit/>
          </a:bodyPr>
          <a:lstStyle/>
          <a:p>
            <a:pPr/>
            <a:r>
              <a:rPr sz="2000"/>
              <a:t>Static vs dynamic frame allocation: a process gets a fixed number of frames, or a number that changes as it runs</a:t>
            </a:r>
          </a:p>
          <a:p>
            <a:pPr/>
            <a:r>
              <a:rPr sz="2000"/>
              <a:t>Far page replacement: a near-perfect strategy on paper, but too complex to have been used in real systems</a:t>
            </a:r>
          </a:p>
          <a:p>
            <a:pPr/>
            <a:r>
              <a:rPr sz="2000"/>
              <a:t>Voluntary page release: a program tells the OS it no longer needs a page, so the memory can be reused sooner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Thrashing</a:t>
            </a:r>
          </a:p>
        </p:txBody>
      </p:sp>
      <p:sp>
        <p:nvSpPr>
          <p:cNvPr id="3" name="Content Placeholder 2"/>
          <p:cNvSpPr>
            <a:spLocks noGrp="1"/>
          </p:cNvSpPr>
          <p:nvPr>
            <p:ph idx="1"/>
          </p:nvPr>
        </p:nvSpPr>
        <p:spPr/>
        <p:txBody>
          <a:bodyPr>
            <a:normAutofit/>
          </a:bodyPr>
          <a:lstStyle/>
          <a:p>
            <a:pPr/>
            <a:r>
              <a:rPr sz="2000"/>
              <a:t>A process is thrashing when it spends more time swapping pages in and out than doing work</a:t>
            </a:r>
          </a:p>
          <a:p>
            <a:pPr/>
            <a:r>
              <a:rPr sz="2000"/>
              <a:t>Like opening so many browser tabs that everything slows to a crawl and the drive light never stops</a:t>
            </a:r>
          </a:p>
          <a:p>
            <a:pPr/>
            <a:r>
              <a:rPr sz="2000"/>
              <a:t>If the OS sees low CPU use and starts more processes, thrashing gets worse (the Week 3 feedback loop)</a:t>
            </a:r>
          </a:p>
          <a:p>
            <a:pPr/>
            <a:r>
              <a:rPr sz="2000"/>
              <a:t>Fix: give each process enough frames for the pages it is actively using, or run fewer things at once</a:t>
            </a:r>
          </a:p>
        </p:txBody>
      </p:sp>
    </p:spTree>
    <p:extLst>
      <p:ext uri="{BB962C8B-B14F-4D97-AF65-F5344CB8AC3E}">
        <p14:creationId xmlns:p14="http://schemas.microsoft.com/office/powerpoint/2010/main" val="3254474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Running Low on Memory Today</a:t>
            </a:r>
          </a:p>
        </p:txBody>
      </p:sp>
      <p:sp>
        <p:nvSpPr>
          <p:cNvPr id="3" name="Content Placeholder 2"/>
          <p:cNvSpPr>
            <a:spLocks noGrp="1"/>
          </p:cNvSpPr>
          <p:nvPr>
            <p:ph idx="1"/>
          </p:nvPr>
        </p:nvSpPr>
        <p:spPr/>
        <p:txBody>
          <a:bodyPr>
            <a:normAutofit/>
          </a:bodyPr>
          <a:lstStyle/>
          <a:p>
            <a:pPr/>
            <a:r>
              <a:rPr u="sng" sz="1800"/>
              <a:t>Swap</a:t>
            </a:r>
            <a:r>
              <a:rPr sz="1800"/>
              <a:t> (Linux) and the </a:t>
            </a:r>
            <a:r>
              <a:rPr u="sng" sz="1800"/>
              <a:t>page file</a:t>
            </a:r>
            <a:r>
              <a:rPr sz="1800"/>
              <a:t> (Windows): space on the drive used as overflow RAM</a:t>
            </a:r>
          </a:p>
          <a:p>
            <a:pPr/>
            <a:r>
              <a:rPr u="sng" sz="1800"/>
              <a:t>Memory compression</a:t>
            </a:r>
            <a:r>
              <a:rPr sz="1800"/>
              <a:t>: squeeze idle pages in RAM instead of writing them to the drive</a:t>
            </a:r>
          </a:p>
          <a:p>
            <a:pPr lvl="1"/>
            <a:r>
              <a:rPr sz="1600"/>
              <a:t>Windows and macOS do this automatically. Linux can use zram</a:t>
            </a:r>
          </a:p>
          <a:p>
            <a:pPr/>
            <a:r>
              <a:rPr u="sng" sz="1800"/>
              <a:t>OOM killer</a:t>
            </a:r>
            <a:r>
              <a:rPr sz="1800"/>
              <a:t>: when Linux runs completely out of memory, it ends a process to save the system</a:t>
            </a:r>
          </a:p>
          <a:p>
            <a:pPr/>
            <a:r>
              <a:rPr sz="1800"/>
              <a:t>Phones close background apps instead of swapping (Week 2)</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See It Yourself</a:t>
            </a:r>
          </a:p>
        </p:txBody>
      </p:sp>
      <p:sp>
        <p:nvSpPr>
          <p:cNvPr id="3" name="Content Placeholder 2"/>
          <p:cNvSpPr>
            <a:spLocks noGrp="1"/>
          </p:cNvSpPr>
          <p:nvPr>
            <p:ph idx="1"/>
          </p:nvPr>
        </p:nvSpPr>
        <p:spPr/>
        <p:txBody>
          <a:bodyPr>
            <a:normAutofit/>
          </a:bodyPr>
          <a:lstStyle/>
          <a:p>
            <a:pPr/>
            <a:r>
              <a:rPr sz="2000"/>
              <a:t>Windows: Task Manager, Performance, Memory. Shows in use, compressed, and committed memory</a:t>
            </a:r>
          </a:p>
          <a:p>
            <a:pPr/>
            <a:r>
              <a:rPr sz="2000"/>
              <a:t>macOS: Activity Monitor, Memory. The Memory Pressure graph turns yellow, then red, as RAM runs low</a:t>
            </a:r>
          </a:p>
          <a:p>
            <a:pPr/>
            <a:r>
              <a:rPr sz="2000"/>
              <a:t>Linux: free -h shows RAM and swap, and vmstat 1 shows swapping as it happens</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Memory Protection and Security</a:t>
            </a:r>
          </a:p>
        </p:txBody>
      </p:sp>
      <p:sp>
        <p:nvSpPr>
          <p:cNvPr id="3" name="Content Placeholder 2"/>
          <p:cNvSpPr>
            <a:spLocks noGrp="1"/>
          </p:cNvSpPr>
          <p:nvPr>
            <p:ph idx="1"/>
          </p:nvPr>
        </p:nvSpPr>
        <p:spPr/>
        <p:txBody>
          <a:bodyPr>
            <a:normAutofit/>
          </a:bodyPr>
          <a:lstStyle/>
          <a:p>
            <a:pPr/>
            <a:r>
              <a:rPr sz="2000"/>
              <a:t>Each process's memory is kept separate, so one program can't read another's passwords or data</a:t>
            </a:r>
          </a:p>
          <a:p>
            <a:pPr/>
            <a:r>
              <a:rPr u="sng" sz="2000"/>
              <a:t>ASLR</a:t>
            </a:r>
            <a:r>
              <a:rPr sz="2000"/>
              <a:t> (address space layout randomization): programs are loaded at random addresses, so attackers cannot predict where things are</a:t>
            </a:r>
          </a:p>
          <a:p>
            <a:pPr/>
            <a:r>
              <a:rPr u="sng" sz="2000"/>
              <a:t>No-execute memory</a:t>
            </a:r>
            <a:r>
              <a:rPr sz="2000"/>
              <a:t>: data areas cannot be run as code (Windows calls this DEP)</a:t>
            </a:r>
          </a:p>
          <a:p>
            <a:pPr/>
            <a:r>
              <a:rPr sz="2000"/>
              <a:t>Memory-safe languages like Rust prevent many memory bugs (Week 1)</a:t>
            </a:r>
          </a:p>
          <a:p>
            <a:pPr/>
            <a:r>
              <a:rPr sz="2000"/>
              <a:t>More in Week 12, Security and Protection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Linux Page Replacement</a:t>
            </a:r>
          </a:p>
        </p:txBody>
      </p:sp>
      <p:sp>
        <p:nvSpPr>
          <p:cNvPr id="3" name="Content Placeholder 2"/>
          <p:cNvSpPr>
            <a:spLocks noGrp="1"/>
          </p:cNvSpPr>
          <p:nvPr>
            <p:ph idx="1"/>
          </p:nvPr>
        </p:nvSpPr>
        <p:spPr/>
        <p:txBody>
          <a:bodyPr>
            <a:normAutofit/>
          </a:bodyPr>
          <a:lstStyle/>
          <a:p>
            <a:pPr/>
            <a:r>
              <a:rPr b="1" sz="1800"/>
              <a:t>Historical note:</a:t>
            </a:r>
            <a:r>
              <a:rPr sz="1800"/>
              <a:t> for many years Linux used a clock-style approach with two lists. Still worth knowing because many textbooks and articles describe it</a:t>
            </a:r>
          </a:p>
          <a:p>
            <a:pPr lvl="1"/>
            <a:r>
              <a:rPr u="sng" sz="1600"/>
              <a:t>Active list</a:t>
            </a:r>
            <a:r>
              <a:rPr sz="1600"/>
              <a:t>: pages in use, with the most recently used near the front</a:t>
            </a:r>
          </a:p>
          <a:p>
            <a:pPr lvl="1"/>
            <a:r>
              <a:rPr u="sng" sz="1600"/>
              <a:t>Inactive list</a:t>
            </a:r>
            <a:r>
              <a:rPr sz="1600"/>
              <a:t>: pages not used lately. Only these get replaced</a:t>
            </a:r>
          </a:p>
          <a:p>
            <a:pPr/>
            <a:r>
              <a:rPr sz="1800"/>
              <a:t>Newer kernels can use the multi-generational LRU, which sorts pages into several age groups and works better when memory is tight</a:t>
            </a:r>
          </a:p>
        </p:txBody>
      </p:sp>
    </p:spTree>
    <p:extLst>
      <p:ext uri="{BB962C8B-B14F-4D97-AF65-F5344CB8AC3E}">
        <p14:creationId xmlns:p14="http://schemas.microsoft.com/office/powerpoint/2010/main" val="898987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Linux Page Replacement</a:t>
            </a:r>
          </a:p>
        </p:txBody>
      </p:sp>
      <p:pic>
        <p:nvPicPr>
          <p:cNvPr id="2050" name="Picture 2" descr="Linux page replacement with two lists. New pages from secondary storage enter the head of the inactive list. Pages referenced while on the inactive list move to the active list. Referenced pages on the active list go back to its head, and pages at the tail of the active list that weren't referenced move to the inactive list. Pages at the tail of the inactive list are freed back to secondary storag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97884" y="1683826"/>
            <a:ext cx="4993057" cy="4480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7091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S10280110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11E33DF-2340-4F4E-B874-B73FEFEBFC8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TS102801109</Template>
  <TotalTime>0</TotalTime>
  <Words>2195</Words>
  <Application>Microsoft Office PowerPoint</Application>
  <PresentationFormat>Custom</PresentationFormat>
  <Paragraphs>278</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TS102801109</vt:lpstr>
      <vt:lpstr>Introduction to Operating Systems</vt:lpstr>
      <vt:lpstr>Memory</vt:lpstr>
      <vt:lpstr>Memory Hierarchy</vt:lpstr>
      <vt:lpstr>Memory Management Strategies</vt:lpstr>
      <vt:lpstr>Logical vs Physical Memory</vt:lpstr>
      <vt:lpstr>Contiguous vs. Noncontiguous Memory Allocation</vt:lpstr>
      <vt:lpstr>Fixed-Partition Multiprogramming</vt:lpstr>
      <vt:lpstr>Variable-Partition Multiprogramming</vt:lpstr>
      <vt:lpstr>Variable-Partition Characteristics</vt:lpstr>
      <vt:lpstr>Fragmentation - Recap</vt:lpstr>
      <vt:lpstr>Memory Placement Strategies</vt:lpstr>
      <vt:lpstr>Evolution of memory organizations</vt:lpstr>
      <vt:lpstr>Virtual Memory Principles</vt:lpstr>
      <vt:lpstr>Virtual memory</vt:lpstr>
      <vt:lpstr>Non-contiguous Memory Allocation</vt:lpstr>
      <vt:lpstr>Non-contiguous Memory Allocation</vt:lpstr>
      <vt:lpstr>Program Modules</vt:lpstr>
      <vt:lpstr>Segmentation and Memory Allocation</vt:lpstr>
      <vt:lpstr>Types of Page Allocation</vt:lpstr>
      <vt:lpstr>Page Fault</vt:lpstr>
      <vt:lpstr>Paging Policies</vt:lpstr>
      <vt:lpstr>Fetch strategy</vt:lpstr>
      <vt:lpstr>Page Replacement</vt:lpstr>
      <vt:lpstr>Page-Replacement Strategies</vt:lpstr>
      <vt:lpstr>Random Page Replacement</vt:lpstr>
      <vt:lpstr>First-In-First-Out (FIFO) Page Replacement</vt:lpstr>
      <vt:lpstr>Least-Recently-Used (LRU) Page Replacement</vt:lpstr>
      <vt:lpstr>Least-Frequently-Used (LFU) Page Replacement</vt:lpstr>
      <vt:lpstr>Modification to FIFO: Second-Chance and Clock Page Replacement</vt:lpstr>
      <vt:lpstr>Far Page Replacement</vt:lpstr>
      <vt:lpstr>Page Release</vt:lpstr>
      <vt:lpstr>Page Size</vt:lpstr>
      <vt:lpstr>Global vs. Local Page Replacement</vt:lpstr>
      <vt:lpstr>Thrashing</vt:lpstr>
      <vt:lpstr>Case Study: Linux Page Replacement</vt:lpstr>
      <vt:lpstr>Case Study: Linux Page Replacement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2013-01-28T15:53:19Z</dcterms:created>
  <dcterms:modified xsi:type="dcterms:W3CDTF">2013-04-01T18:29:51Z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TC028011099991</vt:lpwstr>
  </property>
</Properties>
</file>